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Comfortaa SemiBold"/>
      <p:regular r:id="rId25"/>
      <p:bold r:id="rId26"/>
    </p:embeddedFont>
    <p:embeddedFont>
      <p:font typeface="Righteous"/>
      <p:regular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7D5C10-69E1-4A41-BA85-CA09BD460A37}">
  <a:tblStyle styleId="{4D7D5C10-69E1-4A41-BA85-CA09BD460A3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SemiBold-bold.fntdata"/><Relationship Id="rId25" Type="http://schemas.openxmlformats.org/officeDocument/2006/relationships/font" Target="fonts/ComfortaaSemiBold-regular.fntdata"/><Relationship Id="rId28" Type="http://schemas.openxmlformats.org/officeDocument/2006/relationships/font" Target="fonts/Comfortaa-regular.fntdata"/><Relationship Id="rId27" Type="http://schemas.openxmlformats.org/officeDocument/2006/relationships/font" Target="fonts/Righteou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058fe91a7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058fe91a7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058fe91a7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058fe91a7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058fe91a7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058fe91a7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058fe91a7f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058fe91a7f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058fe91a7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058fe91a7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58fe91a7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58fe91a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58fe91a7f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58fe91a7f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58fe91a7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58fe91a7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58fe91a7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058fe91a7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058fe91a7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058fe91a7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058fe91a7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058fe91a7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058fe91a7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058fe91a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058fe91a7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058fe91a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58fe91a7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058fe91a7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058fe91a7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058fe91a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58fe91a7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058fe91a7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058fe91a7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058fe91a7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8dcb639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8dcb639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hyperlink" Target="https://www.linkedin.com/posts/candicestorm_randstad-ux-randstadux-activity-7024360297431724032-4dN_/?utm_source=share&amp;utm_medium=member_desktop" TargetMode="External"/><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hyperlink" Target="https://www.linkedin.com/posts/candicestorm_randstad-ux-randstadux-activity-7024330098946232320-0YzZ/?utm_source=share&amp;utm_medium=member_desktop" TargetMode="External"/><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hyperlink" Target="https://www.linkedin.com/posts/candicestorm_randstad-ux-randstadux-activity-7024390495778824193-VtS8?utm_source=share&amp;utm_medium=member_desktop" TargetMode="External"/><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linkedin.com/posts/candicestorm_randstad-ux-randstadux-activity-7024405597814956032-zJtA/?utm_source=share&amp;utm_medium=member_desktop" TargetMode="External"/><Relationship Id="rId4" Type="http://schemas.openxmlformats.org/officeDocument/2006/relationships/hyperlink" Target="http://www.youtube.com/watch?v=5iGFZlkEVAI" TargetMode="External"/><Relationship Id="rId5" Type="http://schemas.openxmlformats.org/officeDocument/2006/relationships/image" Target="../media/image20.jp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hyperlink" Target="https://www.designinfocus.org/randstud-ux-collabs-list"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designinfocus.org/randstad-ux-collabs/cecilia-scolaro" TargetMode="External"/><Relationship Id="rId10" Type="http://schemas.openxmlformats.org/officeDocument/2006/relationships/image" Target="../media/image25.jpg"/><Relationship Id="rId13" Type="http://schemas.openxmlformats.org/officeDocument/2006/relationships/hyperlink" Target="https://www.designinfocus.org/randstad-ux-collabs/marieke-peeters" TargetMode="External"/><Relationship Id="rId12" Type="http://schemas.openxmlformats.org/officeDocument/2006/relationships/hyperlink" Target="https://www.designinfocus.org/randstad-ux-collabs/claudia-m%C3%BCller"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designinfocus.org/randstad-ux-collabs/claudia-m%C3%BCller" TargetMode="External"/><Relationship Id="rId4" Type="http://schemas.openxmlformats.org/officeDocument/2006/relationships/image" Target="../media/image26.jpg"/><Relationship Id="rId9" Type="http://schemas.openxmlformats.org/officeDocument/2006/relationships/hyperlink" Target="https://www.designinfocus.org/randstad-ux-collabs/koert-bakker" TargetMode="External"/><Relationship Id="rId14" Type="http://schemas.openxmlformats.org/officeDocument/2006/relationships/hyperlink" Target="https://www.designinfocus.org/randstad-ux-collabs/koert-bakker" TargetMode="External"/><Relationship Id="rId5" Type="http://schemas.openxmlformats.org/officeDocument/2006/relationships/hyperlink" Target="https://www.designinfocus.org/randstad-ux-collabs/marieke-peeters" TargetMode="External"/><Relationship Id="rId6" Type="http://schemas.openxmlformats.org/officeDocument/2006/relationships/image" Target="../media/image30.jpg"/><Relationship Id="rId7" Type="http://schemas.openxmlformats.org/officeDocument/2006/relationships/hyperlink" Target="https://www.designinfocus.org/randstad-ux-collabs/cecilia-scolaro" TargetMode="External"/><Relationship Id="rId8"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linkedin.com/video/event/urn:li:ugcPost:7023678579611684864/analytics/" TargetMode="External"/><Relationship Id="rId4" Type="http://schemas.openxmlformats.org/officeDocument/2006/relationships/hyperlink" Target="http://www.youtube.com/watch?v=4x3ULHMe1fg" TargetMode="External"/><Relationship Id="rId5" Type="http://schemas.openxmlformats.org/officeDocument/2006/relationships/image" Target="../media/image12.jpg"/><Relationship Id="rId6" Type="http://schemas.openxmlformats.org/officeDocument/2006/relationships/image" Target="../media/image18.png"/><Relationship Id="rId7" Type="http://schemas.openxmlformats.org/officeDocument/2006/relationships/hyperlink" Target="https://www.designinfocus.org/randstad-ux-collabs/january-2023?pgid=ldfw92au-04e620b4-36a3-4b68-8ae4-42beba5ff64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designinfocus.org/randstad-ux"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designinfocus.org/sponsors/pwc-experience-center-amsterda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designinfocus.org/onboarding/sponsor" TargetMode="Externa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designinfocus.org/randstad-ux"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designinfocus.org/randstad-ux-collabs/january-2023"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designinfocus.org/randstad-ux-ladies-that-ux-amsterdam-itinerary" TargetMode="External"/><Relationship Id="rId4" Type="http://schemas.openxmlformats.org/officeDocument/2006/relationships/image" Target="../media/image13.png"/><Relationship Id="rId5" Type="http://schemas.openxmlformats.org/officeDocument/2006/relationships/hyperlink" Target="https://www.designinfocus.org/randstad-ux-collabs/january-2023" TargetMode="External"/><Relationship Id="rId6" Type="http://schemas.openxmlformats.org/officeDocument/2006/relationships/hyperlink" Target="https://www.linkedin.com/events/6979984494279716864" TargetMode="External"/><Relationship Id="rId7" Type="http://schemas.openxmlformats.org/officeDocument/2006/relationships/image" Target="../media/image2.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rdWOJCqFr-4" TargetMode="External"/><Relationship Id="rId4" Type="http://schemas.openxmlformats.org/officeDocument/2006/relationships/image" Target="../media/image9.jpg"/><Relationship Id="rId5" Type="http://schemas.openxmlformats.org/officeDocument/2006/relationships/hyperlink" Target="https://www.linkedin.com/posts/candicestorm_pwc-randstad-ux-activity-7023753565462495233-6QBd/?utm_source=share&amp;utm_medium=member_desktop" TargetMode="External"/><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4.png"/><Relationship Id="rId5" Type="http://schemas.openxmlformats.org/officeDocument/2006/relationships/hyperlink" Target="https://www.linkedin.com/analytics/post-summary/urn:li:activity:702393735783794688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hyperlink" Target="https://www.linkedin.com/feed/update/urn:li:activity:7024330098946232320/" TargetMode="External"/><Relationship Id="rId5" Type="http://schemas.openxmlformats.org/officeDocument/2006/relationships/image" Target="../media/image7.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hyperlink" Target="https://www.linkedin.com/posts/candicestorm_randstad-ux-randstadux-activity-7024345198453227520-Ibpb/?utm_source=share&amp;utm_medium=member_desktop" TargetMode="External"/><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21428" y="798013"/>
            <a:ext cx="6301148" cy="3547475"/>
          </a:xfrm>
          <a:prstGeom prst="rect">
            <a:avLst/>
          </a:prstGeom>
          <a:noFill/>
          <a:ln>
            <a:noFill/>
          </a:ln>
          <a:effectLst>
            <a:outerShdw blurRad="200025" rotWithShape="0" algn="bl">
              <a:srgbClr val="456E81">
                <a:alpha val="3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2" name="Shape 122"/>
        <p:cNvGrpSpPr/>
        <p:nvPr/>
      </p:nvGrpSpPr>
      <p:grpSpPr>
        <a:xfrm>
          <a:off x="0" y="0"/>
          <a:ext cx="0" cy="0"/>
          <a:chOff x="0" y="0"/>
          <a:chExt cx="0" cy="0"/>
        </a:xfrm>
      </p:grpSpPr>
      <p:graphicFrame>
        <p:nvGraphicFramePr>
          <p:cNvPr id="123" name="Google Shape;123;p22"/>
          <p:cNvGraphicFramePr/>
          <p:nvPr/>
        </p:nvGraphicFramePr>
        <p:xfrm>
          <a:off x="404538" y="2479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Thursday the 26th : 2:00 PM</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124" name="Google Shape;124;p22"/>
          <p:cNvGraphicFramePr/>
          <p:nvPr/>
        </p:nvGraphicFramePr>
        <p:xfrm>
          <a:off x="404538" y="795050"/>
          <a:ext cx="3000000" cy="3000000"/>
        </p:xfrm>
        <a:graphic>
          <a:graphicData uri="http://schemas.openxmlformats.org/drawingml/2006/table">
            <a:tbl>
              <a:tblPr>
                <a:noFill/>
                <a:tableStyleId>{4D7D5C10-69E1-4A41-BA85-CA09BD460A37}</a:tableStyleId>
              </a:tblPr>
              <a:tblGrid>
                <a:gridCol w="3413425"/>
              </a:tblGrid>
              <a:tr h="3882650">
                <a:tc>
                  <a:txBody>
                    <a:bodyPr/>
                    <a:lstStyle/>
                    <a:p>
                      <a:pPr indent="0" lvl="0" marL="0" rtl="0" algn="l">
                        <a:lnSpc>
                          <a:spcPct val="115000"/>
                        </a:lnSpc>
                        <a:spcBef>
                          <a:spcPts val="1200"/>
                        </a:spcBef>
                        <a:spcAft>
                          <a:spcPts val="0"/>
                        </a:spcAft>
                        <a:buNone/>
                      </a:pPr>
                      <a:r>
                        <a:rPr lang="en-GB" sz="1100">
                          <a:solidFill>
                            <a:srgbClr val="456E81"/>
                          </a:solidFill>
                          <a:latin typeface="Comfortaa SemiBold"/>
                          <a:ea typeface="Comfortaa SemiBold"/>
                          <a:cs typeface="Comfortaa SemiBold"/>
                          <a:sym typeface="Comfortaa SemiBold"/>
                        </a:rPr>
                        <a:t>aaaand now it is two,</a:t>
                      </a:r>
                      <a:endParaRPr sz="11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100">
                          <a:solidFill>
                            <a:srgbClr val="456E81"/>
                          </a:solidFill>
                          <a:latin typeface="Comfortaa SemiBold"/>
                          <a:ea typeface="Comfortaa SemiBold"/>
                          <a:cs typeface="Comfortaa SemiBold"/>
                          <a:sym typeface="Comfortaa SemiBold"/>
                        </a:rPr>
                        <a:t>and I'm thinking pink &amp; blue.</a:t>
                      </a:r>
                      <a:endParaRPr sz="11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100">
                          <a:solidFill>
                            <a:srgbClr val="456E81"/>
                          </a:solidFill>
                          <a:latin typeface="Comfortaa SemiBold"/>
                          <a:ea typeface="Comfortaa SemiBold"/>
                          <a:cs typeface="Comfortaa SemiBold"/>
                          <a:sym typeface="Comfortaa SemiBold"/>
                        </a:rPr>
                        <a:t>Ladies that UX &amp; RANDSTAD UX both have these two colours in our branding,</a:t>
                      </a:r>
                      <a:endParaRPr sz="11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100">
                          <a:solidFill>
                            <a:srgbClr val="456E81"/>
                          </a:solidFill>
                          <a:latin typeface="Comfortaa SemiBold"/>
                          <a:ea typeface="Comfortaa SemiBold"/>
                          <a:cs typeface="Comfortaa SemiBold"/>
                          <a:sym typeface="Comfortaa SemiBold"/>
                        </a:rPr>
                        <a:t>and to me these two colours are outstanding.</a:t>
                      </a:r>
                      <a:endParaRPr sz="11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100">
                          <a:solidFill>
                            <a:srgbClr val="456E81"/>
                          </a:solidFill>
                          <a:latin typeface="Comfortaa SemiBold"/>
                          <a:ea typeface="Comfortaa SemiBold"/>
                          <a:cs typeface="Comfortaa SemiBold"/>
                          <a:sym typeface="Comfortaa SemiBold"/>
                        </a:rPr>
                        <a:t>For today's event we teamed up and joined forces,</a:t>
                      </a:r>
                      <a:endParaRPr sz="11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100">
                          <a:solidFill>
                            <a:srgbClr val="456E81"/>
                          </a:solidFill>
                          <a:latin typeface="Comfortaa SemiBold"/>
                          <a:ea typeface="Comfortaa SemiBold"/>
                          <a:cs typeface="Comfortaa SemiBold"/>
                          <a:sym typeface="Comfortaa SemiBold"/>
                        </a:rPr>
                        <a:t>which is an excellent example of our discourses.</a:t>
                      </a:r>
                      <a:endParaRPr sz="11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100">
                          <a:solidFill>
                            <a:srgbClr val="456E81"/>
                          </a:solidFill>
                          <a:latin typeface="Comfortaa SemiBold"/>
                          <a:ea typeface="Comfortaa SemiBold"/>
                          <a:cs typeface="Comfortaa SemiBold"/>
                          <a:sym typeface="Comfortaa SemiBold"/>
                        </a:rPr>
                        <a:t>#Randstad #UX #RandstadUX #event #LadiesThatUX #Amsterdam #PwC #ExperienceConsulting</a:t>
                      </a:r>
                      <a:endParaRPr sz="11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id="125" name="Google Shape;125;p22"/>
          <p:cNvPicPr preferRelativeResize="0"/>
          <p:nvPr/>
        </p:nvPicPr>
        <p:blipFill rotWithShape="1">
          <a:blip r:embed="rId3">
            <a:alphaModFix/>
          </a:blip>
          <a:srcRect b="0" l="9" r="0" t="0"/>
          <a:stretch/>
        </p:blipFill>
        <p:spPr>
          <a:xfrm>
            <a:off x="4114800" y="546350"/>
            <a:ext cx="4495473" cy="2531192"/>
          </a:xfrm>
          <a:prstGeom prst="rect">
            <a:avLst/>
          </a:prstGeom>
          <a:noFill/>
          <a:ln>
            <a:noFill/>
          </a:ln>
          <a:effectLst>
            <a:outerShdw blurRad="57150" rotWithShape="0" algn="bl">
              <a:srgbClr val="456E81">
                <a:alpha val="50000"/>
              </a:srgbClr>
            </a:outerShdw>
          </a:effectLst>
        </p:spPr>
      </p:pic>
      <p:sp>
        <p:nvSpPr>
          <p:cNvPr id="126" name="Google Shape;126;p22">
            <a:hlinkClick r:id="rId4"/>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pic>
        <p:nvPicPr>
          <p:cNvPr id="127" name="Google Shape;127;p22"/>
          <p:cNvPicPr preferRelativeResize="0"/>
          <p:nvPr/>
        </p:nvPicPr>
        <p:blipFill>
          <a:blip r:embed="rId5">
            <a:alphaModFix/>
          </a:blip>
          <a:stretch>
            <a:fillRect/>
          </a:stretch>
        </p:blipFill>
        <p:spPr>
          <a:xfrm>
            <a:off x="4114800" y="3172300"/>
            <a:ext cx="4495475" cy="808954"/>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31" name="Shape 131"/>
        <p:cNvGrpSpPr/>
        <p:nvPr/>
      </p:nvGrpSpPr>
      <p:grpSpPr>
        <a:xfrm>
          <a:off x="0" y="0"/>
          <a:ext cx="0" cy="0"/>
          <a:chOff x="0" y="0"/>
          <a:chExt cx="0" cy="0"/>
        </a:xfrm>
      </p:grpSpPr>
      <p:graphicFrame>
        <p:nvGraphicFramePr>
          <p:cNvPr id="132" name="Google Shape;132;p23"/>
          <p:cNvGraphicFramePr/>
          <p:nvPr/>
        </p:nvGraphicFramePr>
        <p:xfrm>
          <a:off x="404538" y="2627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Thursday the 26th : 3:00 PM</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133" name="Google Shape;133;p23"/>
          <p:cNvGraphicFramePr/>
          <p:nvPr/>
        </p:nvGraphicFramePr>
        <p:xfrm>
          <a:off x="404538" y="795050"/>
          <a:ext cx="3000000" cy="3000000"/>
        </p:xfrm>
        <a:graphic>
          <a:graphicData uri="http://schemas.openxmlformats.org/drawingml/2006/table">
            <a:tbl>
              <a:tblPr>
                <a:noFill/>
                <a:tableStyleId>{4D7D5C10-69E1-4A41-BA85-CA09BD460A37}</a:tableStyleId>
              </a:tblPr>
              <a:tblGrid>
                <a:gridCol w="3413425"/>
              </a:tblGrid>
              <a:tr h="38826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Oh look its three</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Let's talk about what makes me happy,</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three letters P w C</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#Randstad #UX #RandstadUX #event #LadiesThatUX #Amsterdam #PwC #ExperienceConsulting</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id="134" name="Google Shape;134;p23"/>
          <p:cNvPicPr preferRelativeResize="0"/>
          <p:nvPr/>
        </p:nvPicPr>
        <p:blipFill rotWithShape="1">
          <a:blip r:embed="rId3">
            <a:alphaModFix/>
          </a:blip>
          <a:srcRect b="0" l="9" r="0" t="0"/>
          <a:stretch/>
        </p:blipFill>
        <p:spPr>
          <a:xfrm>
            <a:off x="4114800" y="546350"/>
            <a:ext cx="4495473" cy="2531192"/>
          </a:xfrm>
          <a:prstGeom prst="rect">
            <a:avLst/>
          </a:prstGeom>
          <a:noFill/>
          <a:ln>
            <a:noFill/>
          </a:ln>
          <a:effectLst>
            <a:outerShdw blurRad="57150" rotWithShape="0" algn="bl">
              <a:srgbClr val="456E81">
                <a:alpha val="50000"/>
              </a:srgbClr>
            </a:outerShdw>
          </a:effectLst>
        </p:spPr>
      </p:pic>
      <p:sp>
        <p:nvSpPr>
          <p:cNvPr id="135" name="Google Shape;135;p23">
            <a:hlinkClick r:id="rId4"/>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pic>
        <p:nvPicPr>
          <p:cNvPr id="136" name="Google Shape;136;p23"/>
          <p:cNvPicPr preferRelativeResize="0"/>
          <p:nvPr/>
        </p:nvPicPr>
        <p:blipFill>
          <a:blip r:embed="rId5">
            <a:alphaModFix/>
          </a:blip>
          <a:stretch>
            <a:fillRect/>
          </a:stretch>
        </p:blipFill>
        <p:spPr>
          <a:xfrm>
            <a:off x="4114800" y="3172300"/>
            <a:ext cx="4495475" cy="806880"/>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0" name="Shape 140"/>
        <p:cNvGrpSpPr/>
        <p:nvPr/>
      </p:nvGrpSpPr>
      <p:grpSpPr>
        <a:xfrm>
          <a:off x="0" y="0"/>
          <a:ext cx="0" cy="0"/>
          <a:chOff x="0" y="0"/>
          <a:chExt cx="0" cy="0"/>
        </a:xfrm>
      </p:grpSpPr>
      <p:graphicFrame>
        <p:nvGraphicFramePr>
          <p:cNvPr id="141" name="Google Shape;141;p24"/>
          <p:cNvGraphicFramePr/>
          <p:nvPr/>
        </p:nvGraphicFramePr>
        <p:xfrm>
          <a:off x="404538" y="2405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Thursday the 26th : 4:00 PM</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142" name="Google Shape;142;p24"/>
          <p:cNvGraphicFramePr/>
          <p:nvPr/>
        </p:nvGraphicFramePr>
        <p:xfrm>
          <a:off x="404538" y="802450"/>
          <a:ext cx="3000000" cy="3000000"/>
        </p:xfrm>
        <a:graphic>
          <a:graphicData uri="http://schemas.openxmlformats.org/drawingml/2006/table">
            <a:tbl>
              <a:tblPr>
                <a:noFill/>
                <a:tableStyleId>{4D7D5C10-69E1-4A41-BA85-CA09BD460A37}</a:tableStyleId>
              </a:tblPr>
              <a:tblGrid>
                <a:gridCol w="3413425"/>
              </a:tblGrid>
              <a:tr h="38826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Finally its four,</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time to have a sneak peek at the panel before,</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a taste of what's in store.</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Hans van Dam : AI Conversationalist</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Koert Bakker : Trends &amp; Opportunities</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Marieke Peeters : Responsible AI</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Cecilia Scolaro : Responsible Design</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#Randstad #UX #RandstadUX #event #LadiesThatUX #Amsterdam #PwC #ExperienceConsulting</a:t>
                      </a:r>
                      <a:br>
                        <a:rPr lang="en-GB" sz="1300">
                          <a:solidFill>
                            <a:srgbClr val="456E81"/>
                          </a:solidFill>
                          <a:latin typeface="Comfortaa SemiBold"/>
                          <a:ea typeface="Comfortaa SemiBold"/>
                          <a:cs typeface="Comfortaa SemiBold"/>
                          <a:sym typeface="Comfortaa SemiBold"/>
                        </a:rPr>
                      </a:br>
                      <a:br>
                        <a:rPr lang="en-GB" sz="1300">
                          <a:solidFill>
                            <a:srgbClr val="456E81"/>
                          </a:solidFill>
                          <a:latin typeface="Comfortaa SemiBold"/>
                          <a:ea typeface="Comfortaa SemiBold"/>
                          <a:cs typeface="Comfortaa SemiBold"/>
                          <a:sym typeface="Comfortaa SemiBold"/>
                        </a:rPr>
                      </a:br>
                      <a:r>
                        <a:rPr lang="en-GB" sz="1100">
                          <a:solidFill>
                            <a:srgbClr val="456E81"/>
                          </a:solidFill>
                          <a:latin typeface="Comfortaa SemiBold"/>
                          <a:ea typeface="Comfortaa SemiBold"/>
                          <a:cs typeface="Comfortaa SemiBold"/>
                          <a:sym typeface="Comfortaa SemiBold"/>
                        </a:rPr>
                        <a:t>*slight mistake when scheduling</a:t>
                      </a:r>
                      <a:endParaRPr sz="11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id="143" name="Google Shape;143;p24"/>
          <p:cNvPicPr preferRelativeResize="0"/>
          <p:nvPr/>
        </p:nvPicPr>
        <p:blipFill rotWithShape="1">
          <a:blip r:embed="rId3">
            <a:alphaModFix/>
          </a:blip>
          <a:srcRect b="0" l="69" r="59" t="0"/>
          <a:stretch/>
        </p:blipFill>
        <p:spPr>
          <a:xfrm>
            <a:off x="4114800" y="546350"/>
            <a:ext cx="4495471" cy="2531192"/>
          </a:xfrm>
          <a:prstGeom prst="rect">
            <a:avLst/>
          </a:prstGeom>
          <a:noFill/>
          <a:ln>
            <a:noFill/>
          </a:ln>
          <a:effectLst>
            <a:outerShdw blurRad="57150" rotWithShape="0" algn="bl">
              <a:srgbClr val="456E81">
                <a:alpha val="50000"/>
              </a:srgbClr>
            </a:outerShdw>
          </a:effectLst>
        </p:spPr>
      </p:pic>
      <p:sp>
        <p:nvSpPr>
          <p:cNvPr id="144" name="Google Shape;144;p24">
            <a:hlinkClick r:id="rId4"/>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pic>
        <p:nvPicPr>
          <p:cNvPr id="145" name="Google Shape;145;p24"/>
          <p:cNvPicPr preferRelativeResize="0"/>
          <p:nvPr/>
        </p:nvPicPr>
        <p:blipFill>
          <a:blip r:embed="rId5">
            <a:alphaModFix/>
          </a:blip>
          <a:stretch>
            <a:fillRect/>
          </a:stretch>
        </p:blipFill>
        <p:spPr>
          <a:xfrm>
            <a:off x="4114795" y="3172300"/>
            <a:ext cx="4495475" cy="796374"/>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000"/>
                                        <p:tgtEl>
                                          <p:spTgt spid="145"/>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9" name="Shape 149"/>
        <p:cNvGrpSpPr/>
        <p:nvPr/>
      </p:nvGrpSpPr>
      <p:grpSpPr>
        <a:xfrm>
          <a:off x="0" y="0"/>
          <a:ext cx="0" cy="0"/>
          <a:chOff x="0" y="0"/>
          <a:chExt cx="0" cy="0"/>
        </a:xfrm>
      </p:grpSpPr>
      <p:graphicFrame>
        <p:nvGraphicFramePr>
          <p:cNvPr id="150" name="Google Shape;150;p25"/>
          <p:cNvGraphicFramePr/>
          <p:nvPr/>
        </p:nvGraphicFramePr>
        <p:xfrm>
          <a:off x="404550" y="810775"/>
          <a:ext cx="3000000" cy="3000000"/>
        </p:xfrm>
        <a:graphic>
          <a:graphicData uri="http://schemas.openxmlformats.org/drawingml/2006/table">
            <a:tbl>
              <a:tblPr>
                <a:noFill/>
                <a:tableStyleId>{4D7D5C10-69E1-4A41-BA85-CA09BD460A37}</a:tableStyleId>
              </a:tblPr>
              <a:tblGrid>
                <a:gridCol w="3710250"/>
              </a:tblGrid>
              <a:tr h="19857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Hup hup its five!</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Time to come alive.</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A hard days work you did survive,</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snacks and drinks are sure to revive,</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Value &amp; impact you're promised to derive,</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with our free event that will be streamed and live.</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#Randstad #UX #RandstadUX #event #LadiesThatUX #Amsterdam #PwC #ExperienceConsulting</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151" name="Google Shape;151;p25"/>
          <p:cNvGraphicFramePr/>
          <p:nvPr/>
        </p:nvGraphicFramePr>
        <p:xfrm>
          <a:off x="404538" y="2553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Tuesday the 26th 5:00 PM</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sp>
        <p:nvSpPr>
          <p:cNvPr id="152" name="Google Shape;152;p25">
            <a:hlinkClick r:id="rId3"/>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pic>
        <p:nvPicPr>
          <p:cNvPr id="153" name="Google Shape;153;p25" title="Get ready for the Ladies that UX x RANDSTAD UX Event hosted at PwC Experience Center Amsterdam">
            <a:hlinkClick r:id="rId4"/>
          </p:cNvPr>
          <p:cNvPicPr preferRelativeResize="0"/>
          <p:nvPr/>
        </p:nvPicPr>
        <p:blipFill>
          <a:blip r:embed="rId5">
            <a:alphaModFix/>
          </a:blip>
          <a:stretch>
            <a:fillRect/>
          </a:stretch>
        </p:blipFill>
        <p:spPr>
          <a:xfrm>
            <a:off x="4114800" y="546350"/>
            <a:ext cx="4495475" cy="2528711"/>
          </a:xfrm>
          <a:prstGeom prst="rect">
            <a:avLst/>
          </a:prstGeom>
          <a:noFill/>
          <a:ln>
            <a:noFill/>
          </a:ln>
          <a:effectLst>
            <a:outerShdw blurRad="57150" rotWithShape="0" algn="bl">
              <a:srgbClr val="456E81">
                <a:alpha val="50000"/>
              </a:srgbClr>
            </a:outerShdw>
          </a:effectLst>
        </p:spPr>
      </p:pic>
      <p:pic>
        <p:nvPicPr>
          <p:cNvPr id="154" name="Google Shape;154;p25"/>
          <p:cNvPicPr preferRelativeResize="0"/>
          <p:nvPr/>
        </p:nvPicPr>
        <p:blipFill>
          <a:blip r:embed="rId6">
            <a:alphaModFix/>
          </a:blip>
          <a:stretch>
            <a:fillRect/>
          </a:stretch>
        </p:blipFill>
        <p:spPr>
          <a:xfrm>
            <a:off x="4114800" y="3172300"/>
            <a:ext cx="4495475" cy="811039"/>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8" name="Shape 158"/>
        <p:cNvGrpSpPr/>
        <p:nvPr/>
      </p:nvGrpSpPr>
      <p:grpSpPr>
        <a:xfrm>
          <a:off x="0" y="0"/>
          <a:ext cx="0" cy="0"/>
          <a:chOff x="0" y="0"/>
          <a:chExt cx="0" cy="0"/>
        </a:xfrm>
      </p:grpSpPr>
      <p:pic>
        <p:nvPicPr>
          <p:cNvPr id="159" name="Google Shape;159;p26"/>
          <p:cNvPicPr preferRelativeResize="0"/>
          <p:nvPr/>
        </p:nvPicPr>
        <p:blipFill>
          <a:blip r:embed="rId3">
            <a:alphaModFix/>
          </a:blip>
          <a:stretch>
            <a:fillRect/>
          </a:stretch>
        </p:blipFill>
        <p:spPr>
          <a:xfrm>
            <a:off x="152400" y="152400"/>
            <a:ext cx="2650890" cy="4838702"/>
          </a:xfrm>
          <a:prstGeom prst="rect">
            <a:avLst/>
          </a:prstGeom>
          <a:noFill/>
          <a:ln>
            <a:noFill/>
          </a:ln>
          <a:effectLst>
            <a:outerShdw blurRad="57150" rotWithShape="0" algn="bl">
              <a:srgbClr val="456E81">
                <a:alpha val="50000"/>
              </a:srgbClr>
            </a:outerShdw>
          </a:effectLst>
        </p:spPr>
      </p:pic>
      <p:graphicFrame>
        <p:nvGraphicFramePr>
          <p:cNvPr id="160" name="Google Shape;160;p26"/>
          <p:cNvGraphicFramePr/>
          <p:nvPr/>
        </p:nvGraphicFramePr>
        <p:xfrm>
          <a:off x="3311825" y="1452063"/>
          <a:ext cx="3000000" cy="3000000"/>
        </p:xfrm>
        <a:graphic>
          <a:graphicData uri="http://schemas.openxmlformats.org/drawingml/2006/table">
            <a:tbl>
              <a:tblPr>
                <a:noFill/>
                <a:tableStyleId>{4D7D5C10-69E1-4A41-BA85-CA09BD460A37}</a:tableStyleId>
              </a:tblPr>
              <a:tblGrid>
                <a:gridCol w="5322825"/>
              </a:tblGrid>
              <a:tr h="164230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We have a list of collaborators for those who would like to learn more about the stakeholders and also to enable those who partake to be more discoverable online.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We added a page for each panelist except for Hans van Dam as well as one for Claudia Muller and Ladies that UX.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sp>
        <p:nvSpPr>
          <p:cNvPr id="161" name="Google Shape;161;p26">
            <a:hlinkClick r:id="rId4"/>
          </p:cNvPr>
          <p:cNvSpPr/>
          <p:nvPr/>
        </p:nvSpPr>
        <p:spPr>
          <a:xfrm>
            <a:off x="3391700" y="3284338"/>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List</a:t>
            </a:r>
            <a:endParaRPr b="1" sz="1300">
              <a:solidFill>
                <a:schemeClr val="lt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65" name="Shape 165"/>
        <p:cNvGrpSpPr/>
        <p:nvPr/>
      </p:nvGrpSpPr>
      <p:grpSpPr>
        <a:xfrm>
          <a:off x="0" y="0"/>
          <a:ext cx="0" cy="0"/>
          <a:chOff x="0" y="0"/>
          <a:chExt cx="0" cy="0"/>
        </a:xfrm>
      </p:grpSpPr>
      <p:pic>
        <p:nvPicPr>
          <p:cNvPr id="166" name="Google Shape;166;p27">
            <a:hlinkClick r:id="rId3"/>
          </p:cNvPr>
          <p:cNvPicPr preferRelativeResize="0"/>
          <p:nvPr/>
        </p:nvPicPr>
        <p:blipFill>
          <a:blip r:embed="rId4">
            <a:alphaModFix/>
          </a:blip>
          <a:stretch>
            <a:fillRect/>
          </a:stretch>
        </p:blipFill>
        <p:spPr>
          <a:xfrm>
            <a:off x="1200438" y="608524"/>
            <a:ext cx="3152701" cy="1773389"/>
          </a:xfrm>
          <a:prstGeom prst="rect">
            <a:avLst/>
          </a:prstGeom>
          <a:noFill/>
          <a:ln>
            <a:noFill/>
          </a:ln>
          <a:effectLst>
            <a:outerShdw blurRad="57150" rotWithShape="0" algn="bl">
              <a:srgbClr val="456E81">
                <a:alpha val="50000"/>
              </a:srgbClr>
            </a:outerShdw>
          </a:effectLst>
        </p:spPr>
      </p:pic>
      <p:pic>
        <p:nvPicPr>
          <p:cNvPr id="167" name="Google Shape;167;p27">
            <a:hlinkClick r:id="rId5"/>
          </p:cNvPr>
          <p:cNvPicPr preferRelativeResize="0"/>
          <p:nvPr/>
        </p:nvPicPr>
        <p:blipFill>
          <a:blip r:embed="rId6">
            <a:alphaModFix/>
          </a:blip>
          <a:stretch>
            <a:fillRect/>
          </a:stretch>
        </p:blipFill>
        <p:spPr>
          <a:xfrm>
            <a:off x="4790863" y="2762147"/>
            <a:ext cx="3152699" cy="1772825"/>
          </a:xfrm>
          <a:prstGeom prst="rect">
            <a:avLst/>
          </a:prstGeom>
          <a:noFill/>
          <a:ln>
            <a:noFill/>
          </a:ln>
          <a:effectLst>
            <a:outerShdw blurRad="57150" rotWithShape="0" algn="bl">
              <a:srgbClr val="456E81">
                <a:alpha val="50000"/>
              </a:srgbClr>
            </a:outerShdw>
          </a:effectLst>
        </p:spPr>
      </p:pic>
      <p:pic>
        <p:nvPicPr>
          <p:cNvPr id="168" name="Google Shape;168;p27">
            <a:hlinkClick r:id="rId7"/>
          </p:cNvPr>
          <p:cNvPicPr preferRelativeResize="0"/>
          <p:nvPr/>
        </p:nvPicPr>
        <p:blipFill>
          <a:blip r:embed="rId8">
            <a:alphaModFix/>
          </a:blip>
          <a:stretch>
            <a:fillRect/>
          </a:stretch>
        </p:blipFill>
        <p:spPr>
          <a:xfrm>
            <a:off x="1200438" y="2762147"/>
            <a:ext cx="3152699" cy="1772825"/>
          </a:xfrm>
          <a:prstGeom prst="rect">
            <a:avLst/>
          </a:prstGeom>
          <a:noFill/>
          <a:ln>
            <a:noFill/>
          </a:ln>
          <a:effectLst>
            <a:outerShdw blurRad="57150" rotWithShape="0" algn="bl">
              <a:srgbClr val="456E81">
                <a:alpha val="50000"/>
              </a:srgbClr>
            </a:outerShdw>
          </a:effectLst>
        </p:spPr>
      </p:pic>
      <p:pic>
        <p:nvPicPr>
          <p:cNvPr id="169" name="Google Shape;169;p27">
            <a:hlinkClick r:id="rId9"/>
          </p:cNvPr>
          <p:cNvPicPr preferRelativeResize="0"/>
          <p:nvPr/>
        </p:nvPicPr>
        <p:blipFill>
          <a:blip r:embed="rId10">
            <a:alphaModFix/>
          </a:blip>
          <a:stretch>
            <a:fillRect/>
          </a:stretch>
        </p:blipFill>
        <p:spPr>
          <a:xfrm>
            <a:off x="4790863" y="608535"/>
            <a:ext cx="3152699" cy="1772825"/>
          </a:xfrm>
          <a:prstGeom prst="rect">
            <a:avLst/>
          </a:prstGeom>
          <a:noFill/>
          <a:ln>
            <a:noFill/>
          </a:ln>
          <a:effectLst>
            <a:outerShdw blurRad="57150" rotWithShape="0" algn="bl">
              <a:srgbClr val="456E81">
                <a:alpha val="50000"/>
              </a:srgbClr>
            </a:outerShdw>
          </a:effectLst>
        </p:spPr>
      </p:pic>
      <p:sp>
        <p:nvSpPr>
          <p:cNvPr id="170" name="Google Shape;170;p27">
            <a:hlinkClick r:id="rId11"/>
          </p:cNvPr>
          <p:cNvSpPr/>
          <p:nvPr/>
        </p:nvSpPr>
        <p:spPr>
          <a:xfrm>
            <a:off x="350000" y="4364850"/>
            <a:ext cx="9228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a:t>
            </a:r>
            <a:endParaRPr b="1" sz="1300">
              <a:solidFill>
                <a:schemeClr val="lt1"/>
              </a:solidFill>
              <a:latin typeface="Comfortaa"/>
              <a:ea typeface="Comfortaa"/>
              <a:cs typeface="Comfortaa"/>
              <a:sym typeface="Comfortaa"/>
            </a:endParaRPr>
          </a:p>
        </p:txBody>
      </p:sp>
      <p:sp>
        <p:nvSpPr>
          <p:cNvPr id="171" name="Google Shape;171;p27">
            <a:hlinkClick r:id="rId12"/>
          </p:cNvPr>
          <p:cNvSpPr/>
          <p:nvPr/>
        </p:nvSpPr>
        <p:spPr>
          <a:xfrm>
            <a:off x="350000" y="350650"/>
            <a:ext cx="9228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a:t>
            </a:r>
            <a:endParaRPr b="1" sz="1300">
              <a:solidFill>
                <a:schemeClr val="lt1"/>
              </a:solidFill>
              <a:latin typeface="Comfortaa"/>
              <a:ea typeface="Comfortaa"/>
              <a:cs typeface="Comfortaa"/>
              <a:sym typeface="Comfortaa"/>
            </a:endParaRPr>
          </a:p>
        </p:txBody>
      </p:sp>
      <p:sp>
        <p:nvSpPr>
          <p:cNvPr id="172" name="Google Shape;172;p27">
            <a:hlinkClick r:id="rId13"/>
          </p:cNvPr>
          <p:cNvSpPr/>
          <p:nvPr/>
        </p:nvSpPr>
        <p:spPr>
          <a:xfrm>
            <a:off x="7851325" y="4375300"/>
            <a:ext cx="9228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a:t>
            </a:r>
            <a:endParaRPr b="1" sz="1300">
              <a:solidFill>
                <a:schemeClr val="lt1"/>
              </a:solidFill>
              <a:latin typeface="Comfortaa"/>
              <a:ea typeface="Comfortaa"/>
              <a:cs typeface="Comfortaa"/>
              <a:sym typeface="Comfortaa"/>
            </a:endParaRPr>
          </a:p>
        </p:txBody>
      </p:sp>
      <p:sp>
        <p:nvSpPr>
          <p:cNvPr id="173" name="Google Shape;173;p27">
            <a:hlinkClick r:id="rId14"/>
          </p:cNvPr>
          <p:cNvSpPr/>
          <p:nvPr/>
        </p:nvSpPr>
        <p:spPr>
          <a:xfrm>
            <a:off x="7851325" y="361100"/>
            <a:ext cx="9228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a:t>
            </a:r>
            <a:endParaRPr b="1" sz="1300">
              <a:solidFill>
                <a:schemeClr val="lt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1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1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77" name="Shape 177"/>
        <p:cNvGrpSpPr/>
        <p:nvPr/>
      </p:nvGrpSpPr>
      <p:grpSpPr>
        <a:xfrm>
          <a:off x="0" y="0"/>
          <a:ext cx="0" cy="0"/>
          <a:chOff x="0" y="0"/>
          <a:chExt cx="0" cy="0"/>
        </a:xfrm>
      </p:grpSpPr>
      <p:graphicFrame>
        <p:nvGraphicFramePr>
          <p:cNvPr id="178" name="Google Shape;178;p28"/>
          <p:cNvGraphicFramePr/>
          <p:nvPr/>
        </p:nvGraphicFramePr>
        <p:xfrm>
          <a:off x="404550" y="802450"/>
          <a:ext cx="3000000" cy="3000000"/>
        </p:xfrm>
        <a:graphic>
          <a:graphicData uri="http://schemas.openxmlformats.org/drawingml/2006/table">
            <a:tbl>
              <a:tblPr>
                <a:noFill/>
                <a:tableStyleId>{4D7D5C10-69E1-4A41-BA85-CA09BD460A37}</a:tableStyleId>
              </a:tblPr>
              <a:tblGrid>
                <a:gridCol w="3710250"/>
              </a:tblGrid>
              <a:tr h="1985750">
                <a:tc>
                  <a:txBody>
                    <a:bodyPr/>
                    <a:lstStyle/>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The livestream was a bit more disappointing due to technical failures and a few other challenges, but received warm and complimentary feedback from those who reacted. In the recording there is a 6 minute sound </a:t>
                      </a:r>
                      <a:r>
                        <a:rPr lang="en-GB" sz="1300">
                          <a:solidFill>
                            <a:srgbClr val="456E81"/>
                          </a:solidFill>
                          <a:latin typeface="Comfortaa SemiBold"/>
                          <a:ea typeface="Comfortaa SemiBold"/>
                          <a:cs typeface="Comfortaa SemiBold"/>
                          <a:sym typeface="Comfortaa SemiBold"/>
                        </a:rPr>
                        <a:t>interruption.</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179" name="Google Shape;179;p28"/>
          <p:cNvGraphicFramePr/>
          <p:nvPr/>
        </p:nvGraphicFramePr>
        <p:xfrm>
          <a:off x="404538" y="2383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Livestream &amp; Recording</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sp>
        <p:nvSpPr>
          <p:cNvPr id="180" name="Google Shape;180;p28">
            <a:hlinkClick r:id="rId3"/>
          </p:cNvPr>
          <p:cNvSpPr/>
          <p:nvPr/>
        </p:nvSpPr>
        <p:spPr>
          <a:xfrm>
            <a:off x="510700" y="3130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Livestream</a:t>
            </a:r>
            <a:endParaRPr b="1" sz="1300">
              <a:solidFill>
                <a:schemeClr val="lt1"/>
              </a:solidFill>
              <a:latin typeface="Comfortaa"/>
              <a:ea typeface="Comfortaa"/>
              <a:cs typeface="Comfortaa"/>
              <a:sym typeface="Comfortaa"/>
            </a:endParaRPr>
          </a:p>
        </p:txBody>
      </p:sp>
      <p:pic>
        <p:nvPicPr>
          <p:cNvPr descr="RANDSTAD UX January 2023,  hosted at PwC Experience Center Amsterdam&#10;https://www.designinfocus.org/randstad-ux-collabs/january-2023&#10;&#10;Panelists:&#10;&#10;Marieke Peeters - https://www.designinfocus.org/randstad-ux-collabs/marieke-peeters&#10;Koert Bakker - https://www.designinfocus.org/randstad-ux-collabs/koert-bakker&#10;Cecilia Scolaro - https://www.designinfocus.org/randstad-ux-collabs/cecilia-scolaro&#10;Hans van Dam - https://www.linkedin.com/in/hans-van-dam-b5aa7428?&#10;&#10;Moderator : Claudia Muller - https://www.designinfocus.org/randstad-ux-collabs/claudia-m%C3%BCller&#10;&#10;We've done what we could to salvage the recording after our equipment failed us during last weeks' event. The audio is not fantastic, but conversation is exceptional.&#10;&#10;In case you missed it, Ladies that UX x RANDSTAD UX - Design for Good : Ethics &amp; AI Interactive discussion panel was our event for this month that was hosted at PwC Experience Center in Amsterdam.&#10;&#10;The fabulous panel, including Hans van Dam, Marieke Peeters, Koert Bakker &amp; Cecilia Scolaro, did a great job in discussing topics of the utmost importance for UX Designers in 2023 including the responsibility and impact of our work, how AI will affect us as professionals and the work we deliver, &amp; other important trends and opportunities.&#10;&#10;This event was made possible through collaboration between us, RANDSTAD UX HQ UX, and Ladies that UX Amsterdam and supported by PwC Experience Center Amsterdam who provided a venue with drinks and cold snacks to start and warm snacks to end.&#10;&#10;A cold Amsterdam winters evening warmed by our gracious hosts, the wonderful energy of our panelists, and the curious and dedicated professionals who attended, and those who worked on the project.&#10;&#10;Thank you Claudia Müller, Sebastian Franco-Martin, &amp; Niki Volonasi additionally for your efforts to making this happen.&#10;&#10;#Randstad #UX #RandstadUX #LadiesthatUXAmsterdam #PwC #ExperienceConsulting #Ethics #AI #DesignforGood #Amsterdam #Professional #Network #Community #Event&#10;&#10;&#10;&#10;&#10;Coordinator : Candice Storm - https://www.designinfocus.org/participants/candice-storm" id="181" name="Google Shape;181;p28" title="Ladies that UX x RANDSTAD UX Design for God : AI &amp; Ethics Interactive Discussion">
            <a:hlinkClick r:id="rId4"/>
          </p:cNvPr>
          <p:cNvPicPr preferRelativeResize="0"/>
          <p:nvPr/>
        </p:nvPicPr>
        <p:blipFill>
          <a:blip r:embed="rId5">
            <a:alphaModFix/>
          </a:blip>
          <a:stretch>
            <a:fillRect/>
          </a:stretch>
        </p:blipFill>
        <p:spPr>
          <a:xfrm>
            <a:off x="4307225" y="369575"/>
            <a:ext cx="4495475" cy="2528702"/>
          </a:xfrm>
          <a:prstGeom prst="rect">
            <a:avLst/>
          </a:prstGeom>
          <a:noFill/>
          <a:ln>
            <a:noFill/>
          </a:ln>
          <a:effectLst>
            <a:outerShdw blurRad="57150" rotWithShape="0" algn="bl">
              <a:srgbClr val="456E81">
                <a:alpha val="50000"/>
              </a:srgbClr>
            </a:outerShdw>
          </a:effectLst>
        </p:spPr>
      </p:pic>
      <p:pic>
        <p:nvPicPr>
          <p:cNvPr id="182" name="Google Shape;182;p28"/>
          <p:cNvPicPr preferRelativeResize="0"/>
          <p:nvPr/>
        </p:nvPicPr>
        <p:blipFill>
          <a:blip r:embed="rId6">
            <a:alphaModFix/>
          </a:blip>
          <a:stretch>
            <a:fillRect/>
          </a:stretch>
        </p:blipFill>
        <p:spPr>
          <a:xfrm>
            <a:off x="4307225" y="2898276"/>
            <a:ext cx="4495476" cy="1875655"/>
          </a:xfrm>
          <a:prstGeom prst="rect">
            <a:avLst/>
          </a:prstGeom>
          <a:noFill/>
          <a:ln>
            <a:noFill/>
          </a:ln>
          <a:effectLst>
            <a:outerShdw blurRad="57150" rotWithShape="0" algn="bl">
              <a:srgbClr val="456E81">
                <a:alpha val="50000"/>
              </a:srgbClr>
            </a:outerShdw>
          </a:effectLst>
        </p:spPr>
      </p:pic>
      <p:sp>
        <p:nvSpPr>
          <p:cNvPr id="183" name="Google Shape;183;p28">
            <a:hlinkClick r:id="rId7"/>
          </p:cNvPr>
          <p:cNvSpPr/>
          <p:nvPr/>
        </p:nvSpPr>
        <p:spPr>
          <a:xfrm>
            <a:off x="510700" y="376427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Recording</a:t>
            </a:r>
            <a:endParaRPr b="1" sz="1300">
              <a:solidFill>
                <a:schemeClr val="lt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87" name="Shape 187"/>
        <p:cNvGrpSpPr/>
        <p:nvPr/>
      </p:nvGrpSpPr>
      <p:grpSpPr>
        <a:xfrm>
          <a:off x="0" y="0"/>
          <a:ext cx="0" cy="0"/>
          <a:chOff x="0" y="0"/>
          <a:chExt cx="0" cy="0"/>
        </a:xfrm>
      </p:grpSpPr>
      <p:graphicFrame>
        <p:nvGraphicFramePr>
          <p:cNvPr id="188" name="Google Shape;188;p29"/>
          <p:cNvGraphicFramePr/>
          <p:nvPr/>
        </p:nvGraphicFramePr>
        <p:xfrm>
          <a:off x="1170000" y="1041888"/>
          <a:ext cx="3000000" cy="3000000"/>
        </p:xfrm>
        <a:graphic>
          <a:graphicData uri="http://schemas.openxmlformats.org/drawingml/2006/table">
            <a:tbl>
              <a:tblPr>
                <a:noFill/>
                <a:tableStyleId>{4D7D5C10-69E1-4A41-BA85-CA09BD460A37}</a:tableStyleId>
              </a:tblPr>
              <a:tblGrid>
                <a:gridCol w="6696975"/>
              </a:tblGrid>
              <a:tr h="1049550">
                <a:tc>
                  <a:txBody>
                    <a:bodyPr/>
                    <a:lstStyle/>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Given the 18-day timeframe and last-minute action, and although parts of this event could have been designed and executed better, all in all it was a great success.  There has been many requests for an extension or continuation of the event and we are in if you are. If there is a next time, we will have experience which means it will be even better. </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id="189" name="Google Shape;189;p29">
            <a:hlinkClick r:id="rId3"/>
          </p:cNvPr>
          <p:cNvPicPr preferRelativeResize="0"/>
          <p:nvPr/>
        </p:nvPicPr>
        <p:blipFill>
          <a:blip r:embed="rId4">
            <a:alphaModFix/>
          </a:blip>
          <a:stretch>
            <a:fillRect/>
          </a:stretch>
        </p:blipFill>
        <p:spPr>
          <a:xfrm>
            <a:off x="3947313" y="2959288"/>
            <a:ext cx="1142325" cy="114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1000"/>
                                        <p:tgtEl>
                                          <p:spTgt spid="18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1000"/>
                                        <p:tgtEl>
                                          <p:spTgt spid="1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3" name="Shape 193"/>
        <p:cNvGrpSpPr/>
        <p:nvPr/>
      </p:nvGrpSpPr>
      <p:grpSpPr>
        <a:xfrm>
          <a:off x="0" y="0"/>
          <a:ext cx="0" cy="0"/>
          <a:chOff x="0" y="0"/>
          <a:chExt cx="0" cy="0"/>
        </a:xfrm>
      </p:grpSpPr>
      <p:graphicFrame>
        <p:nvGraphicFramePr>
          <p:cNvPr id="194" name="Google Shape;194;p30"/>
          <p:cNvGraphicFramePr/>
          <p:nvPr/>
        </p:nvGraphicFramePr>
        <p:xfrm>
          <a:off x="1223513" y="696863"/>
          <a:ext cx="3000000" cy="3000000"/>
        </p:xfrm>
        <a:graphic>
          <a:graphicData uri="http://schemas.openxmlformats.org/drawingml/2006/table">
            <a:tbl>
              <a:tblPr>
                <a:noFill/>
                <a:tableStyleId>{4D7D5C10-69E1-4A41-BA85-CA09BD460A37}</a:tableStyleId>
              </a:tblPr>
              <a:tblGrid>
                <a:gridCol w="6696975"/>
              </a:tblGrid>
              <a:tr h="1049550">
                <a:tc>
                  <a:txBody>
                    <a:bodyPr/>
                    <a:lstStyle/>
                    <a:p>
                      <a:pPr indent="0" lvl="0" marL="0" rtl="0" algn="ctr">
                        <a:lnSpc>
                          <a:spcPct val="115000"/>
                        </a:lnSpc>
                        <a:spcBef>
                          <a:spcPts val="1200"/>
                        </a:spcBef>
                        <a:spcAft>
                          <a:spcPts val="0"/>
                        </a:spcAft>
                        <a:buNone/>
                      </a:pPr>
                      <a:r>
                        <a:rPr lang="en-GB" sz="1700">
                          <a:solidFill>
                            <a:srgbClr val="E83B72"/>
                          </a:solidFill>
                          <a:latin typeface="Righteous"/>
                          <a:ea typeface="Righteous"/>
                          <a:cs typeface="Righteous"/>
                          <a:sym typeface="Righteous"/>
                        </a:rPr>
                        <a:t>THANK YOU VERY MUCH FOR YOUR SUPPORT.</a:t>
                      </a:r>
                      <a:endParaRPr sz="1700">
                        <a:solidFill>
                          <a:srgbClr val="E83B72"/>
                        </a:solidFill>
                        <a:latin typeface="Righteous"/>
                        <a:ea typeface="Righteous"/>
                        <a:cs typeface="Righteous"/>
                        <a:sym typeface="Righteous"/>
                      </a:endParaRPr>
                    </a:p>
                    <a:p>
                      <a:pPr indent="0" lvl="0" marL="0" rtl="0" algn="ctr">
                        <a:lnSpc>
                          <a:spcPct val="115000"/>
                        </a:lnSpc>
                        <a:spcBef>
                          <a:spcPts val="1200"/>
                        </a:spcBef>
                        <a:spcAft>
                          <a:spcPts val="0"/>
                        </a:spcAft>
                        <a:buNone/>
                      </a:pP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RANDSTAD UX is a Flagship Network for Design in Focus. </a:t>
                      </a:r>
                      <a:endParaRPr sz="1300">
                        <a:solidFill>
                          <a:srgbClr val="456E81"/>
                        </a:solidFill>
                        <a:latin typeface="Comfortaa SemiBold"/>
                        <a:ea typeface="Comfortaa SemiBold"/>
                        <a:cs typeface="Comfortaa SemiBold"/>
                        <a:sym typeface="Comfortaa SemiBold"/>
                      </a:endParaRPr>
                    </a:p>
                    <a:p>
                      <a:pPr indent="0" lvl="0" marL="0" rtl="0" algn="ctr">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Design in Focus awards badges to those who sponsor us or our sub organisations. </a:t>
                      </a:r>
                      <a:br>
                        <a:rPr lang="en-GB" sz="1300">
                          <a:solidFill>
                            <a:srgbClr val="456E81"/>
                          </a:solidFill>
                          <a:latin typeface="Comfortaa SemiBold"/>
                          <a:ea typeface="Comfortaa SemiBold"/>
                          <a:cs typeface="Comfortaa SemiBold"/>
                          <a:sym typeface="Comfortaa SemiBold"/>
                        </a:rPr>
                      </a:br>
                      <a:endParaRPr sz="1300">
                        <a:solidFill>
                          <a:srgbClr val="456E81"/>
                        </a:solidFill>
                        <a:latin typeface="Comfortaa SemiBold"/>
                        <a:ea typeface="Comfortaa SemiBold"/>
                        <a:cs typeface="Comfortaa SemiBold"/>
                        <a:sym typeface="Comfortaa SemiBold"/>
                      </a:endParaRPr>
                    </a:p>
                    <a:p>
                      <a:pPr indent="0" lvl="0" marL="0" rtl="0" algn="ctr">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Koert Bakker &amp; Co from PwC Experience Center Amsterdam, you have received a Supporting Shoulder Badge of honour for sponsoring drinks and food and for hosting the event.  </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sp>
        <p:nvSpPr>
          <p:cNvPr id="195" name="Google Shape;195;p30">
            <a:hlinkClick r:id="rId3"/>
          </p:cNvPr>
          <p:cNvSpPr/>
          <p:nvPr/>
        </p:nvSpPr>
        <p:spPr>
          <a:xfrm>
            <a:off x="3535950" y="3728363"/>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See More</a:t>
            </a:r>
            <a:endParaRPr b="1" sz="1300">
              <a:solidFill>
                <a:schemeClr val="lt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9" name="Shape 199"/>
        <p:cNvGrpSpPr/>
        <p:nvPr/>
      </p:nvGrpSpPr>
      <p:grpSpPr>
        <a:xfrm>
          <a:off x="0" y="0"/>
          <a:ext cx="0" cy="0"/>
          <a:chOff x="0" y="0"/>
          <a:chExt cx="0" cy="0"/>
        </a:xfrm>
      </p:grpSpPr>
      <p:pic>
        <p:nvPicPr>
          <p:cNvPr id="200" name="Google Shape;200;p31">
            <a:hlinkClick r:id="rId3"/>
          </p:cNvPr>
          <p:cNvPicPr preferRelativeResize="0"/>
          <p:nvPr/>
        </p:nvPicPr>
        <p:blipFill>
          <a:blip r:embed="rId4">
            <a:alphaModFix/>
          </a:blip>
          <a:stretch>
            <a:fillRect/>
          </a:stretch>
        </p:blipFill>
        <p:spPr>
          <a:xfrm>
            <a:off x="0" y="0"/>
            <a:ext cx="9143997" cy="51434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8" name="Shape 58"/>
        <p:cNvGrpSpPr/>
        <p:nvPr/>
      </p:nvGrpSpPr>
      <p:grpSpPr>
        <a:xfrm>
          <a:off x="0" y="0"/>
          <a:ext cx="0" cy="0"/>
          <a:chOff x="0" y="0"/>
          <a:chExt cx="0" cy="0"/>
        </a:xfrm>
      </p:grpSpPr>
      <p:pic>
        <p:nvPicPr>
          <p:cNvPr id="59" name="Google Shape;59;p14">
            <a:hlinkClick r:id="rId3"/>
          </p:cNvPr>
          <p:cNvPicPr preferRelativeResize="0"/>
          <p:nvPr/>
        </p:nvPicPr>
        <p:blipFill>
          <a:blip r:embed="rId4">
            <a:alphaModFix/>
          </a:blip>
          <a:stretch>
            <a:fillRect/>
          </a:stretch>
        </p:blipFill>
        <p:spPr>
          <a:xfrm>
            <a:off x="4000838" y="945425"/>
            <a:ext cx="1142325" cy="1142325"/>
          </a:xfrm>
          <a:prstGeom prst="rect">
            <a:avLst/>
          </a:prstGeom>
          <a:noFill/>
          <a:ln>
            <a:noFill/>
          </a:ln>
        </p:spPr>
      </p:pic>
      <p:sp>
        <p:nvSpPr>
          <p:cNvPr id="60" name="Google Shape;60;p14"/>
          <p:cNvSpPr txBox="1"/>
          <p:nvPr/>
        </p:nvSpPr>
        <p:spPr>
          <a:xfrm>
            <a:off x="1078213" y="2357350"/>
            <a:ext cx="6987600" cy="201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300">
                <a:solidFill>
                  <a:srgbClr val="456E81"/>
                </a:solidFill>
                <a:latin typeface="Comfortaa SemiBold"/>
                <a:ea typeface="Comfortaa SemiBold"/>
                <a:cs typeface="Comfortaa SemiBold"/>
                <a:sym typeface="Comfortaa SemiBold"/>
              </a:rPr>
              <a:t>Our first event this year was a joined effort between Ladies that UX Amsterdam &amp; RANDSTAD UX that was hosted by PwC Experience Center in Amsterdam.</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Clr>
                <a:schemeClr val="dk1"/>
              </a:buClr>
              <a:buSzPts val="1100"/>
              <a:buFont typeface="Arial"/>
              <a:buNone/>
            </a:pPr>
            <a:r>
              <a:rPr lang="en-GB" sz="1300">
                <a:solidFill>
                  <a:srgbClr val="456E81"/>
                </a:solidFill>
                <a:latin typeface="Comfortaa SemiBold"/>
                <a:ea typeface="Comfortaa SemiBold"/>
                <a:cs typeface="Comfortaa SemiBold"/>
                <a:sym typeface="Comfortaa SemiBold"/>
              </a:rPr>
              <a:t>The Theme was Design for Good and the Topics, Ethics &amp; AI. We had a four-member panel of experts in this interactive discussion.</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Clr>
                <a:schemeClr val="dk1"/>
              </a:buClr>
              <a:buSzPts val="1100"/>
              <a:buFont typeface="Arial"/>
              <a:buNone/>
            </a:pPr>
            <a:r>
              <a:rPr lang="en-GB" sz="1300">
                <a:solidFill>
                  <a:srgbClr val="456E81"/>
                </a:solidFill>
                <a:latin typeface="Comfortaa SemiBold"/>
                <a:ea typeface="Comfortaa SemiBold"/>
                <a:cs typeface="Comfortaa SemiBold"/>
                <a:sym typeface="Comfortaa SemiBold"/>
              </a:rPr>
              <a:t>77 People came to the live event and we had hundreds tune in online. </a:t>
            </a:r>
            <a:endParaRPr sz="1300">
              <a:solidFill>
                <a:srgbClr val="456E81"/>
              </a:solidFill>
              <a:latin typeface="Comfortaa SemiBold"/>
              <a:ea typeface="Comfortaa SemiBold"/>
              <a:cs typeface="Comfortaa SemiBold"/>
              <a:sym typeface="Comfortaa SemiBold"/>
            </a:endParaRPr>
          </a:p>
          <a:p>
            <a:pPr indent="0" lvl="0" marL="0" rtl="0" algn="l">
              <a:spcBef>
                <a:spcPts val="12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000"/>
                                        <p:tgtEl>
                                          <p:spTgt spid="59"/>
                                        </p:tgtEl>
                                        <p:attrNameLst>
                                          <p:attrName>ppt_w</p:attrName>
                                        </p:attrNameLst>
                                      </p:cBhvr>
                                      <p:tavLst>
                                        <p:tav fmla="" tm="0">
                                          <p:val>
                                            <p:strVal val="0"/>
                                          </p:val>
                                        </p:tav>
                                        <p:tav fmla="" tm="100000">
                                          <p:val>
                                            <p:strVal val="#ppt_w"/>
                                          </p:val>
                                        </p:tav>
                                      </p:tavLst>
                                    </p:anim>
                                    <p:anim calcmode="lin" valueType="num">
                                      <p:cBhvr additive="base">
                                        <p:cTn dur="1000"/>
                                        <p:tgtEl>
                                          <p:spTgt spid="5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4" name="Shape 64"/>
        <p:cNvGrpSpPr/>
        <p:nvPr/>
      </p:nvGrpSpPr>
      <p:grpSpPr>
        <a:xfrm>
          <a:off x="0" y="0"/>
          <a:ext cx="0" cy="0"/>
          <a:chOff x="0" y="0"/>
          <a:chExt cx="0" cy="0"/>
        </a:xfrm>
      </p:grpSpPr>
      <p:pic>
        <p:nvPicPr>
          <p:cNvPr id="65" name="Google Shape;65;p15">
            <a:hlinkClick r:id="rId3"/>
          </p:cNvPr>
          <p:cNvPicPr preferRelativeResize="0"/>
          <p:nvPr/>
        </p:nvPicPr>
        <p:blipFill>
          <a:blip r:embed="rId4">
            <a:alphaModFix/>
          </a:blip>
          <a:stretch>
            <a:fillRect/>
          </a:stretch>
        </p:blipFill>
        <p:spPr>
          <a:xfrm>
            <a:off x="0" y="0"/>
            <a:ext cx="3403621" cy="5143500"/>
          </a:xfrm>
          <a:prstGeom prst="rect">
            <a:avLst/>
          </a:prstGeom>
          <a:noFill/>
          <a:ln>
            <a:noFill/>
          </a:ln>
          <a:effectLst>
            <a:outerShdw blurRad="57150" rotWithShape="0" algn="bl">
              <a:srgbClr val="456E81">
                <a:alpha val="50000"/>
              </a:srgbClr>
            </a:outerShdw>
          </a:effectLst>
        </p:spPr>
      </p:pic>
      <p:sp>
        <p:nvSpPr>
          <p:cNvPr id="66" name="Google Shape;66;p15"/>
          <p:cNvSpPr txBox="1"/>
          <p:nvPr/>
        </p:nvSpPr>
        <p:spPr>
          <a:xfrm>
            <a:off x="4059300" y="729750"/>
            <a:ext cx="4408200" cy="368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300">
                <a:solidFill>
                  <a:srgbClr val="456E81"/>
                </a:solidFill>
                <a:latin typeface="Comfortaa SemiBold"/>
                <a:ea typeface="Comfortaa SemiBold"/>
                <a:cs typeface="Comfortaa SemiBold"/>
                <a:sym typeface="Comfortaa SemiBold"/>
              </a:rPr>
              <a:t>Ladies that UX Amsterdam and R’UX decided and started planning a collab event in November last year. The company that was supposed to host the January event had some developments which resulted in the news that they were not able to host us 18 days before the event was supposed to happen.</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Clr>
                <a:schemeClr val="dk1"/>
              </a:buClr>
              <a:buSzPts val="1100"/>
              <a:buFont typeface="Arial"/>
              <a:buNone/>
            </a:pPr>
            <a:r>
              <a:rPr lang="en-GB" sz="1300">
                <a:solidFill>
                  <a:srgbClr val="456E81"/>
                </a:solidFill>
                <a:latin typeface="Comfortaa SemiBold"/>
                <a:ea typeface="Comfortaa SemiBold"/>
                <a:cs typeface="Comfortaa SemiBold"/>
                <a:sym typeface="Comfortaa SemiBold"/>
              </a:rPr>
              <a:t>We salvaged it, and found a spontaneous hero in PwC Experience Center in Amsterdam and 14 days before the event received confirmation and started planning this event.</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Within the tight timeline we managed to build an event page with itinerary and registration form, and we created a small campaign around it. </a:t>
            </a:r>
            <a:endParaRPr>
              <a:solidFill>
                <a:srgbClr val="456E81"/>
              </a:solidFill>
              <a:latin typeface="Comfortaa SemiBold"/>
              <a:ea typeface="Comfortaa SemiBold"/>
              <a:cs typeface="Comfortaa SemiBold"/>
              <a:sym typeface="Comfortaa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0" name="Shape 70"/>
        <p:cNvGrpSpPr/>
        <p:nvPr/>
      </p:nvGrpSpPr>
      <p:grpSpPr>
        <a:xfrm>
          <a:off x="0" y="0"/>
          <a:ext cx="0" cy="0"/>
          <a:chOff x="0" y="0"/>
          <a:chExt cx="0" cy="0"/>
        </a:xfrm>
      </p:grpSpPr>
      <p:pic>
        <p:nvPicPr>
          <p:cNvPr id="71" name="Google Shape;71;p16">
            <a:hlinkClick r:id="rId3"/>
          </p:cNvPr>
          <p:cNvPicPr preferRelativeResize="0"/>
          <p:nvPr/>
        </p:nvPicPr>
        <p:blipFill>
          <a:blip r:embed="rId4">
            <a:alphaModFix/>
          </a:blip>
          <a:stretch>
            <a:fillRect/>
          </a:stretch>
        </p:blipFill>
        <p:spPr>
          <a:xfrm>
            <a:off x="5554925" y="152400"/>
            <a:ext cx="3452651" cy="4838700"/>
          </a:xfrm>
          <a:prstGeom prst="rect">
            <a:avLst/>
          </a:prstGeom>
          <a:noFill/>
          <a:ln>
            <a:noFill/>
          </a:ln>
          <a:effectLst>
            <a:outerShdw blurRad="57150" rotWithShape="0" algn="bl">
              <a:srgbClr val="456E81">
                <a:alpha val="50000"/>
              </a:srgbClr>
            </a:outerShdw>
          </a:effectLst>
        </p:spPr>
      </p:pic>
      <p:graphicFrame>
        <p:nvGraphicFramePr>
          <p:cNvPr id="72" name="Google Shape;72;p16"/>
          <p:cNvGraphicFramePr/>
          <p:nvPr/>
        </p:nvGraphicFramePr>
        <p:xfrm>
          <a:off x="504625" y="263425"/>
          <a:ext cx="3000000" cy="3000000"/>
        </p:xfrm>
        <a:graphic>
          <a:graphicData uri="http://schemas.openxmlformats.org/drawingml/2006/table">
            <a:tbl>
              <a:tblPr>
                <a:noFill/>
                <a:tableStyleId>{4D7D5C10-69E1-4A41-BA85-CA09BD460A37}</a:tableStyleId>
              </a:tblPr>
              <a:tblGrid>
                <a:gridCol w="4856575"/>
              </a:tblGrid>
              <a:tr h="581025">
                <a:tc>
                  <a:txBody>
                    <a:bodyPr/>
                    <a:lstStyle/>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Both the content on LinkedIn and om the platform performed very well.</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sp>
        <p:nvSpPr>
          <p:cNvPr id="73" name="Google Shape;73;p16">
            <a:hlinkClick r:id="rId5"/>
          </p:cNvPr>
          <p:cNvSpPr/>
          <p:nvPr/>
        </p:nvSpPr>
        <p:spPr>
          <a:xfrm>
            <a:off x="611250" y="120827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R’UX Event Portal</a:t>
            </a:r>
            <a:endParaRPr b="1" sz="1300">
              <a:solidFill>
                <a:schemeClr val="lt1"/>
              </a:solidFill>
              <a:latin typeface="Comfortaa"/>
              <a:ea typeface="Comfortaa"/>
              <a:cs typeface="Comfortaa"/>
              <a:sym typeface="Comfortaa"/>
            </a:endParaRPr>
          </a:p>
        </p:txBody>
      </p:sp>
      <p:sp>
        <p:nvSpPr>
          <p:cNvPr id="74" name="Google Shape;74;p16">
            <a:hlinkClick r:id="rId6"/>
          </p:cNvPr>
          <p:cNvSpPr/>
          <p:nvPr/>
        </p:nvSpPr>
        <p:spPr>
          <a:xfrm>
            <a:off x="2828350" y="120827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LinkedIn </a:t>
            </a:r>
            <a:r>
              <a:rPr b="1" lang="en-GB" sz="1300">
                <a:solidFill>
                  <a:schemeClr val="lt1"/>
                </a:solidFill>
                <a:latin typeface="Comfortaa"/>
                <a:ea typeface="Comfortaa"/>
                <a:cs typeface="Comfortaa"/>
                <a:sym typeface="Comfortaa"/>
              </a:rPr>
              <a:t>Event</a:t>
            </a:r>
            <a:endParaRPr b="1" sz="1300">
              <a:solidFill>
                <a:schemeClr val="lt1"/>
              </a:solidFill>
              <a:latin typeface="Comfortaa"/>
              <a:ea typeface="Comfortaa"/>
              <a:cs typeface="Comfortaa"/>
              <a:sym typeface="Comfortaa"/>
            </a:endParaRPr>
          </a:p>
        </p:txBody>
      </p:sp>
      <p:pic>
        <p:nvPicPr>
          <p:cNvPr id="75" name="Google Shape;75;p16"/>
          <p:cNvPicPr preferRelativeResize="0"/>
          <p:nvPr/>
        </p:nvPicPr>
        <p:blipFill>
          <a:blip r:embed="rId7">
            <a:alphaModFix/>
          </a:blip>
          <a:stretch>
            <a:fillRect/>
          </a:stretch>
        </p:blipFill>
        <p:spPr>
          <a:xfrm>
            <a:off x="585413" y="1978275"/>
            <a:ext cx="4340976" cy="1554621"/>
          </a:xfrm>
          <a:prstGeom prst="rect">
            <a:avLst/>
          </a:prstGeom>
          <a:noFill/>
          <a:ln>
            <a:noFill/>
          </a:ln>
          <a:effectLst>
            <a:outerShdw blurRad="57150" rotWithShape="0" algn="bl">
              <a:srgbClr val="456E81">
                <a:alpha val="50000"/>
              </a:srgbClr>
            </a:outerShdw>
          </a:effectLst>
        </p:spPr>
      </p:pic>
      <p:pic>
        <p:nvPicPr>
          <p:cNvPr id="76" name="Google Shape;76;p16"/>
          <p:cNvPicPr preferRelativeResize="0"/>
          <p:nvPr/>
        </p:nvPicPr>
        <p:blipFill>
          <a:blip r:embed="rId8">
            <a:alphaModFix/>
          </a:blip>
          <a:stretch>
            <a:fillRect/>
          </a:stretch>
        </p:blipFill>
        <p:spPr>
          <a:xfrm>
            <a:off x="611263" y="3851404"/>
            <a:ext cx="4289301" cy="772271"/>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ppt_w</p:attrName>
                                        </p:attrNameLst>
                                      </p:cBhvr>
                                      <p:tavLst>
                                        <p:tav fmla="" tm="0">
                                          <p:val>
                                            <p:strVal val="0"/>
                                          </p:val>
                                        </p:tav>
                                        <p:tav fmla="" tm="100000">
                                          <p:val>
                                            <p:strVal val="#ppt_w"/>
                                          </p:val>
                                        </p:tav>
                                      </p:tavLst>
                                    </p:anim>
                                    <p:anim calcmode="lin" valueType="num">
                                      <p:cBhvr additive="base">
                                        <p:cTn dur="1000"/>
                                        <p:tgtEl>
                                          <p:spTgt spid="74"/>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par>
                          <p:cTn fill="hold">
                            <p:stCondLst>
                              <p:cond delay="5000"/>
                            </p:stCondLst>
                            <p:childTnLst>
                              <p:par>
                                <p:cTn fill="hold" nodeType="afterEffect" presetClass="entr" presetID="2" presetSubtype="4">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0" name="Shape 80"/>
        <p:cNvGrpSpPr/>
        <p:nvPr/>
      </p:nvGrpSpPr>
      <p:grpSpPr>
        <a:xfrm>
          <a:off x="0" y="0"/>
          <a:ext cx="0" cy="0"/>
          <a:chOff x="0" y="0"/>
          <a:chExt cx="0" cy="0"/>
        </a:xfrm>
      </p:grpSpPr>
      <p:graphicFrame>
        <p:nvGraphicFramePr>
          <p:cNvPr id="81" name="Google Shape;81;p17"/>
          <p:cNvGraphicFramePr/>
          <p:nvPr/>
        </p:nvGraphicFramePr>
        <p:xfrm>
          <a:off x="1170000" y="1261125"/>
          <a:ext cx="3000000" cy="3000000"/>
        </p:xfrm>
        <a:graphic>
          <a:graphicData uri="http://schemas.openxmlformats.org/drawingml/2006/table">
            <a:tbl>
              <a:tblPr>
                <a:noFill/>
                <a:tableStyleId>{4D7D5C10-69E1-4A41-BA85-CA09BD460A37}</a:tableStyleId>
              </a:tblPr>
              <a:tblGrid>
                <a:gridCol w="6696975"/>
              </a:tblGrid>
              <a:tr h="19857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Aside from the LinkedIn event and the Event Portal, we also created several social media posts, and we are working on an article on AI &amp; Ethics, which will feature the event and all the stakeholders.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The social media posts were intended to create excitement for the event on a light hearted note because of the typical January blues. To do so we created some rhymes and played with a type of countdown on D day.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On Monday, </a:t>
                      </a:r>
                      <a:r>
                        <a:rPr lang="en-GB" sz="1300">
                          <a:solidFill>
                            <a:srgbClr val="456E81"/>
                          </a:solidFill>
                          <a:latin typeface="Comfortaa SemiBold"/>
                          <a:ea typeface="Comfortaa SemiBold"/>
                          <a:cs typeface="Comfortaa SemiBold"/>
                          <a:sym typeface="Comfortaa SemiBold"/>
                        </a:rPr>
                        <a:t>Candice met Koert &amp; Sebastian at the Experience center and recorded some short clips, which were used for the first teaser on Tuesday.</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5" name="Shape 85"/>
        <p:cNvGrpSpPr/>
        <p:nvPr/>
      </p:nvGrpSpPr>
      <p:grpSpPr>
        <a:xfrm>
          <a:off x="0" y="0"/>
          <a:ext cx="0" cy="0"/>
          <a:chOff x="0" y="0"/>
          <a:chExt cx="0" cy="0"/>
        </a:xfrm>
      </p:grpSpPr>
      <p:graphicFrame>
        <p:nvGraphicFramePr>
          <p:cNvPr id="86" name="Google Shape;86;p18"/>
          <p:cNvGraphicFramePr/>
          <p:nvPr/>
        </p:nvGraphicFramePr>
        <p:xfrm>
          <a:off x="404550" y="803925"/>
          <a:ext cx="3000000" cy="3000000"/>
        </p:xfrm>
        <a:graphic>
          <a:graphicData uri="http://schemas.openxmlformats.org/drawingml/2006/table">
            <a:tbl>
              <a:tblPr>
                <a:noFill/>
                <a:tableStyleId>{4D7D5C10-69E1-4A41-BA85-CA09BD460A37}</a:tableStyleId>
              </a:tblPr>
              <a:tblGrid>
                <a:gridCol w="3524400"/>
              </a:tblGrid>
              <a:tr h="19857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What did I do today? I went to #pwc Experience Center here in Amsterdam, to prepare for the event this Thursday where RANDSTAD UX teams up with Ladies that UX Amsterdam for our event Design for Good : AI &amp; Ethics.</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Practicing my video editing skills and with a laptop that took a fall and now does not function all that well, I made this short clip of what we are up to.</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#Randstad #UX #RandstadUX #InteractiveDiscussion</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87" name="Google Shape;87;p18"/>
          <p:cNvGraphicFramePr/>
          <p:nvPr/>
        </p:nvGraphicFramePr>
        <p:xfrm>
          <a:off x="404538" y="2553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Tuesday the 24th</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descr="Preparing for the Ladies that UX x RANDSTAD UX collab event Design for Good : AI &amp; Ethics hosted at PwC Experience Center Amsterdam" id="88" name="Google Shape;88;p18" title="Checking out the PwC Venue for our event">
            <a:hlinkClick r:id="rId3"/>
          </p:cNvPr>
          <p:cNvPicPr preferRelativeResize="0"/>
          <p:nvPr/>
        </p:nvPicPr>
        <p:blipFill>
          <a:blip r:embed="rId4">
            <a:alphaModFix/>
          </a:blip>
          <a:stretch>
            <a:fillRect/>
          </a:stretch>
        </p:blipFill>
        <p:spPr>
          <a:xfrm>
            <a:off x="4114800" y="546350"/>
            <a:ext cx="4495475" cy="2541050"/>
          </a:xfrm>
          <a:prstGeom prst="rect">
            <a:avLst/>
          </a:prstGeom>
          <a:noFill/>
          <a:ln>
            <a:noFill/>
          </a:ln>
        </p:spPr>
      </p:pic>
      <p:sp>
        <p:nvSpPr>
          <p:cNvPr id="89" name="Google Shape;89;p18">
            <a:hlinkClick r:id="rId5"/>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pic>
        <p:nvPicPr>
          <p:cNvPr id="90" name="Google Shape;90;p18"/>
          <p:cNvPicPr preferRelativeResize="0"/>
          <p:nvPr/>
        </p:nvPicPr>
        <p:blipFill>
          <a:blip r:embed="rId6">
            <a:alphaModFix/>
          </a:blip>
          <a:stretch>
            <a:fillRect/>
          </a:stretch>
        </p:blipFill>
        <p:spPr>
          <a:xfrm>
            <a:off x="4114800" y="3172298"/>
            <a:ext cx="4495475" cy="841452"/>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4" name="Shape 94"/>
        <p:cNvGrpSpPr/>
        <p:nvPr/>
      </p:nvGrpSpPr>
      <p:grpSpPr>
        <a:xfrm>
          <a:off x="0" y="0"/>
          <a:ext cx="0" cy="0"/>
          <a:chOff x="0" y="0"/>
          <a:chExt cx="0" cy="0"/>
        </a:xfrm>
      </p:grpSpPr>
      <p:graphicFrame>
        <p:nvGraphicFramePr>
          <p:cNvPr id="95" name="Google Shape;95;p19"/>
          <p:cNvGraphicFramePr/>
          <p:nvPr/>
        </p:nvGraphicFramePr>
        <p:xfrm>
          <a:off x="404538" y="2701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Wednesday</a:t>
                      </a:r>
                      <a:r>
                        <a:rPr lang="en-GB" sz="1500">
                          <a:solidFill>
                            <a:srgbClr val="E83B72"/>
                          </a:solidFill>
                          <a:latin typeface="Righteous"/>
                          <a:ea typeface="Righteous"/>
                          <a:cs typeface="Righteous"/>
                          <a:sym typeface="Righteous"/>
                        </a:rPr>
                        <a:t> the 25th</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96" name="Google Shape;96;p19"/>
          <p:cNvGraphicFramePr/>
          <p:nvPr/>
        </p:nvGraphicFramePr>
        <p:xfrm>
          <a:off x="404550" y="824650"/>
          <a:ext cx="3000000" cy="3000000"/>
        </p:xfrm>
        <a:graphic>
          <a:graphicData uri="http://schemas.openxmlformats.org/drawingml/2006/table">
            <a:tbl>
              <a:tblPr>
                <a:noFill/>
                <a:tableStyleId>{4D7D5C10-69E1-4A41-BA85-CA09BD460A37}</a:tableStyleId>
              </a:tblPr>
              <a:tblGrid>
                <a:gridCol w="3524400"/>
              </a:tblGrid>
              <a:tr h="38826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Meet the Panel Members of this months event where we teamed up with Ladies that UX Amsterdam to create this interactive discussion on the topics of AI &amp; Ethics with the theme Design for Good.</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Hans van Dam : AI Conversationalist</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Koert Bakker : Trends &amp; Opportunities</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Marieke Peeters : Responsible AI</a:t>
                      </a:r>
                      <a:br>
                        <a:rPr lang="en-GB" sz="1300">
                          <a:solidFill>
                            <a:srgbClr val="456E81"/>
                          </a:solidFill>
                          <a:latin typeface="Comfortaa SemiBold"/>
                          <a:ea typeface="Comfortaa SemiBold"/>
                          <a:cs typeface="Comfortaa SemiBold"/>
                          <a:sym typeface="Comfortaa SemiBold"/>
                        </a:rPr>
                      </a:br>
                      <a:r>
                        <a:rPr lang="en-GB" sz="1300">
                          <a:solidFill>
                            <a:srgbClr val="456E81"/>
                          </a:solidFill>
                          <a:latin typeface="Comfortaa SemiBold"/>
                          <a:ea typeface="Comfortaa SemiBold"/>
                          <a:cs typeface="Comfortaa SemiBold"/>
                          <a:sym typeface="Comfortaa SemiBold"/>
                        </a:rPr>
                        <a:t>Cecilia Scolaro : Responsible Design</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#Randstad #UX #RandstadUX #InteractiveDiscussion #professionalEvent #panel</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id="97" name="Google Shape;97;p19"/>
          <p:cNvPicPr preferRelativeResize="0"/>
          <p:nvPr/>
        </p:nvPicPr>
        <p:blipFill>
          <a:blip r:embed="rId3">
            <a:alphaModFix/>
          </a:blip>
          <a:stretch>
            <a:fillRect/>
          </a:stretch>
        </p:blipFill>
        <p:spPr>
          <a:xfrm>
            <a:off x="4114800" y="546350"/>
            <a:ext cx="4495473" cy="2531192"/>
          </a:xfrm>
          <a:prstGeom prst="rect">
            <a:avLst/>
          </a:prstGeom>
          <a:noFill/>
          <a:ln>
            <a:noFill/>
          </a:ln>
          <a:effectLst>
            <a:outerShdw blurRad="57150" rotWithShape="0" algn="bl">
              <a:srgbClr val="456E81">
                <a:alpha val="50000"/>
              </a:srgbClr>
            </a:outerShdw>
          </a:effectLst>
        </p:spPr>
      </p:pic>
      <p:pic>
        <p:nvPicPr>
          <p:cNvPr id="98" name="Google Shape;98;p19"/>
          <p:cNvPicPr preferRelativeResize="0"/>
          <p:nvPr/>
        </p:nvPicPr>
        <p:blipFill>
          <a:blip r:embed="rId4">
            <a:alphaModFix/>
          </a:blip>
          <a:stretch>
            <a:fillRect/>
          </a:stretch>
        </p:blipFill>
        <p:spPr>
          <a:xfrm>
            <a:off x="4117623" y="3186700"/>
            <a:ext cx="4492652" cy="811112"/>
          </a:xfrm>
          <a:prstGeom prst="rect">
            <a:avLst/>
          </a:prstGeom>
          <a:noFill/>
          <a:ln>
            <a:noFill/>
          </a:ln>
          <a:effectLst>
            <a:outerShdw blurRad="57150" rotWithShape="0" algn="bl">
              <a:srgbClr val="456E81">
                <a:alpha val="50000"/>
              </a:srgbClr>
            </a:outerShdw>
          </a:effectLst>
        </p:spPr>
      </p:pic>
      <p:sp>
        <p:nvSpPr>
          <p:cNvPr id="99" name="Google Shape;99;p19">
            <a:hlinkClick r:id="rId5"/>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3" name="Shape 103"/>
        <p:cNvGrpSpPr/>
        <p:nvPr/>
      </p:nvGrpSpPr>
      <p:grpSpPr>
        <a:xfrm>
          <a:off x="0" y="0"/>
          <a:ext cx="0" cy="0"/>
          <a:chOff x="0" y="0"/>
          <a:chExt cx="0" cy="0"/>
        </a:xfrm>
      </p:grpSpPr>
      <p:graphicFrame>
        <p:nvGraphicFramePr>
          <p:cNvPr id="104" name="Google Shape;104;p20"/>
          <p:cNvGraphicFramePr/>
          <p:nvPr/>
        </p:nvGraphicFramePr>
        <p:xfrm>
          <a:off x="404538" y="2627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Thursday</a:t>
                      </a:r>
                      <a:r>
                        <a:rPr lang="en-GB" sz="1500">
                          <a:solidFill>
                            <a:srgbClr val="E83B72"/>
                          </a:solidFill>
                          <a:latin typeface="Righteous"/>
                          <a:ea typeface="Righteous"/>
                          <a:cs typeface="Righteous"/>
                          <a:sym typeface="Righteous"/>
                        </a:rPr>
                        <a:t> the 26th : 12:00 PM</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105" name="Google Shape;105;p20"/>
          <p:cNvGraphicFramePr/>
          <p:nvPr/>
        </p:nvGraphicFramePr>
        <p:xfrm>
          <a:off x="404550" y="802450"/>
          <a:ext cx="3000000" cy="3000000"/>
        </p:xfrm>
        <a:graphic>
          <a:graphicData uri="http://schemas.openxmlformats.org/drawingml/2006/table">
            <a:tbl>
              <a:tblPr>
                <a:noFill/>
                <a:tableStyleId>{4D7D5C10-69E1-4A41-BA85-CA09BD460A37}</a:tableStyleId>
              </a:tblPr>
              <a:tblGrid>
                <a:gridCol w="3413425"/>
              </a:tblGrid>
              <a:tr h="38826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Oh look! its noon,</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and we're planning on seeing some of you soon.</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Every hour from now, we will share a post to keep you in tune,</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of the awesome event we're planning this afternoon.</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#randstad #ux #randstadux #ladiesthatuxamsterdam #pwc</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id="106" name="Google Shape;106;p20"/>
          <p:cNvPicPr preferRelativeResize="0"/>
          <p:nvPr/>
        </p:nvPicPr>
        <p:blipFill rotWithShape="1">
          <a:blip r:embed="rId3">
            <a:alphaModFix/>
          </a:blip>
          <a:srcRect b="0" l="9" r="0" t="0"/>
          <a:stretch/>
        </p:blipFill>
        <p:spPr>
          <a:xfrm>
            <a:off x="4114800" y="546350"/>
            <a:ext cx="4495473" cy="2531192"/>
          </a:xfrm>
          <a:prstGeom prst="rect">
            <a:avLst/>
          </a:prstGeom>
          <a:noFill/>
          <a:ln>
            <a:noFill/>
          </a:ln>
          <a:effectLst>
            <a:outerShdw blurRad="57150" rotWithShape="0" algn="bl">
              <a:srgbClr val="456E81">
                <a:alpha val="50000"/>
              </a:srgbClr>
            </a:outerShdw>
          </a:effectLst>
        </p:spPr>
      </p:pic>
      <p:sp>
        <p:nvSpPr>
          <p:cNvPr id="107" name="Google Shape;107;p20">
            <a:hlinkClick r:id="rId4"/>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pic>
        <p:nvPicPr>
          <p:cNvPr id="108" name="Google Shape;108;p20"/>
          <p:cNvPicPr preferRelativeResize="0"/>
          <p:nvPr/>
        </p:nvPicPr>
        <p:blipFill>
          <a:blip r:embed="rId5">
            <a:alphaModFix/>
          </a:blip>
          <a:stretch>
            <a:fillRect/>
          </a:stretch>
        </p:blipFill>
        <p:spPr>
          <a:xfrm>
            <a:off x="4114795" y="3172300"/>
            <a:ext cx="4495475" cy="805847"/>
          </a:xfrm>
          <a:prstGeom prst="rect">
            <a:avLst/>
          </a:prstGeom>
          <a:noFill/>
          <a:ln>
            <a:noFill/>
          </a:ln>
          <a:effectLst>
            <a:outerShdw blurRad="57150" rotWithShape="0" algn="bl">
              <a:srgbClr val="456E81">
                <a:alpha val="50000"/>
              </a:srgbClr>
            </a:outerShdw>
          </a:effectLst>
        </p:spPr>
      </p:pic>
      <p:pic>
        <p:nvPicPr>
          <p:cNvPr id="109" name="Google Shape;109;p20"/>
          <p:cNvPicPr preferRelativeResize="0"/>
          <p:nvPr/>
        </p:nvPicPr>
        <p:blipFill>
          <a:blip r:embed="rId6">
            <a:alphaModFix/>
          </a:blip>
          <a:stretch>
            <a:fillRect/>
          </a:stretch>
        </p:blipFill>
        <p:spPr>
          <a:xfrm>
            <a:off x="4114807" y="3172300"/>
            <a:ext cx="4263406" cy="805850"/>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3" name="Shape 113"/>
        <p:cNvGrpSpPr/>
        <p:nvPr/>
      </p:nvGrpSpPr>
      <p:grpSpPr>
        <a:xfrm>
          <a:off x="0" y="0"/>
          <a:ext cx="0" cy="0"/>
          <a:chOff x="0" y="0"/>
          <a:chExt cx="0" cy="0"/>
        </a:xfrm>
      </p:grpSpPr>
      <p:graphicFrame>
        <p:nvGraphicFramePr>
          <p:cNvPr id="114" name="Google Shape;114;p21"/>
          <p:cNvGraphicFramePr/>
          <p:nvPr/>
        </p:nvGraphicFramePr>
        <p:xfrm>
          <a:off x="404538" y="262725"/>
          <a:ext cx="3000000" cy="3000000"/>
        </p:xfrm>
        <a:graphic>
          <a:graphicData uri="http://schemas.openxmlformats.org/drawingml/2006/table">
            <a:tbl>
              <a:tblPr>
                <a:noFill/>
                <a:tableStyleId>{4D7D5C10-69E1-4A41-BA85-CA09BD460A37}</a:tableStyleId>
              </a:tblPr>
              <a:tblGrid>
                <a:gridCol w="3524400"/>
              </a:tblGrid>
              <a:tr h="461175">
                <a:tc>
                  <a:txBody>
                    <a:bodyPr/>
                    <a:lstStyle/>
                    <a:p>
                      <a:pPr indent="0" lvl="0" marL="0" rtl="0" algn="l">
                        <a:lnSpc>
                          <a:spcPct val="115000"/>
                        </a:lnSpc>
                        <a:spcBef>
                          <a:spcPts val="1200"/>
                        </a:spcBef>
                        <a:spcAft>
                          <a:spcPts val="1200"/>
                        </a:spcAft>
                        <a:buNone/>
                      </a:pPr>
                      <a:r>
                        <a:rPr lang="en-GB" sz="1500">
                          <a:solidFill>
                            <a:srgbClr val="E83B72"/>
                          </a:solidFill>
                          <a:latin typeface="Righteous"/>
                          <a:ea typeface="Righteous"/>
                          <a:cs typeface="Righteous"/>
                          <a:sym typeface="Righteous"/>
                        </a:rPr>
                        <a:t>Thursday the 26th : 1:00 PM</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graphicFrame>
        <p:nvGraphicFramePr>
          <p:cNvPr id="115" name="Google Shape;115;p21"/>
          <p:cNvGraphicFramePr/>
          <p:nvPr/>
        </p:nvGraphicFramePr>
        <p:xfrm>
          <a:off x="404550" y="802450"/>
          <a:ext cx="3000000" cy="3000000"/>
        </p:xfrm>
        <a:graphic>
          <a:graphicData uri="http://schemas.openxmlformats.org/drawingml/2006/table">
            <a:tbl>
              <a:tblPr>
                <a:noFill/>
                <a:tableStyleId>{4D7D5C10-69E1-4A41-BA85-CA09BD460A37}</a:tableStyleId>
              </a:tblPr>
              <a:tblGrid>
                <a:gridCol w="3413425"/>
              </a:tblGrid>
              <a:tr h="3882650">
                <a:tc>
                  <a:txBody>
                    <a:bodyPr/>
                    <a:lstStyle/>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The theme is about the one thing we all know we should,</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and that is to Design for Good.</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Central to that is Ethics at its root,</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rPr lang="en-GB" sz="1300">
                          <a:solidFill>
                            <a:srgbClr val="456E81"/>
                          </a:solidFill>
                          <a:latin typeface="Comfortaa SemiBold"/>
                          <a:ea typeface="Comfortaa SemiBold"/>
                          <a:cs typeface="Comfortaa SemiBold"/>
                          <a:sym typeface="Comfortaa SemiBold"/>
                        </a:rPr>
                        <a:t>which gets quite tricky in the AI neighbourhood.</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0"/>
                        </a:spcAft>
                        <a:buNone/>
                      </a:pPr>
                      <a:r>
                        <a:t/>
                      </a:r>
                      <a:endParaRPr sz="1300">
                        <a:solidFill>
                          <a:srgbClr val="456E81"/>
                        </a:solidFill>
                        <a:latin typeface="Comfortaa SemiBold"/>
                        <a:ea typeface="Comfortaa SemiBold"/>
                        <a:cs typeface="Comfortaa SemiBold"/>
                        <a:sym typeface="Comfortaa SemiBold"/>
                      </a:endParaRPr>
                    </a:p>
                    <a:p>
                      <a:pPr indent="0" lvl="0" marL="0" rtl="0" algn="l">
                        <a:lnSpc>
                          <a:spcPct val="115000"/>
                        </a:lnSpc>
                        <a:spcBef>
                          <a:spcPts val="1200"/>
                        </a:spcBef>
                        <a:spcAft>
                          <a:spcPts val="1200"/>
                        </a:spcAft>
                        <a:buNone/>
                      </a:pPr>
                      <a:r>
                        <a:rPr lang="en-GB" sz="1300">
                          <a:solidFill>
                            <a:srgbClr val="456E81"/>
                          </a:solidFill>
                          <a:latin typeface="Comfortaa SemiBold"/>
                          <a:ea typeface="Comfortaa SemiBold"/>
                          <a:cs typeface="Comfortaa SemiBold"/>
                          <a:sym typeface="Comfortaa SemiBold"/>
                        </a:rPr>
                        <a:t>#randstad #ux #randstadux #ladiesthatuxamsterdam #pwc</a:t>
                      </a:r>
                      <a:endParaRPr sz="1300">
                        <a:solidFill>
                          <a:srgbClr val="456E81"/>
                        </a:solidFill>
                        <a:latin typeface="Comfortaa SemiBold"/>
                        <a:ea typeface="Comfortaa SemiBold"/>
                        <a:cs typeface="Comfortaa SemiBold"/>
                        <a:sym typeface="Comfortaa SemiBold"/>
                      </a:endParaRPr>
                    </a:p>
                  </a:txBody>
                  <a:tcPr marT="91425" marB="91425" marR="91425" marL="91425"/>
                </a:tc>
              </a:tr>
            </a:tbl>
          </a:graphicData>
        </a:graphic>
      </p:graphicFrame>
      <p:pic>
        <p:nvPicPr>
          <p:cNvPr id="116" name="Google Shape;116;p21"/>
          <p:cNvPicPr preferRelativeResize="0"/>
          <p:nvPr/>
        </p:nvPicPr>
        <p:blipFill rotWithShape="1">
          <a:blip r:embed="rId3">
            <a:alphaModFix/>
          </a:blip>
          <a:srcRect b="0" l="9" r="0" t="0"/>
          <a:stretch/>
        </p:blipFill>
        <p:spPr>
          <a:xfrm>
            <a:off x="4114800" y="546350"/>
            <a:ext cx="4495473" cy="2531192"/>
          </a:xfrm>
          <a:prstGeom prst="rect">
            <a:avLst/>
          </a:prstGeom>
          <a:noFill/>
          <a:ln>
            <a:noFill/>
          </a:ln>
          <a:effectLst>
            <a:outerShdw blurRad="57150" rotWithShape="0" algn="bl">
              <a:srgbClr val="456E81">
                <a:alpha val="50000"/>
              </a:srgbClr>
            </a:outerShdw>
          </a:effectLst>
        </p:spPr>
      </p:pic>
      <p:sp>
        <p:nvSpPr>
          <p:cNvPr id="117" name="Google Shape;117;p21">
            <a:hlinkClick r:id="rId4"/>
          </p:cNvPr>
          <p:cNvSpPr/>
          <p:nvPr/>
        </p:nvSpPr>
        <p:spPr>
          <a:xfrm>
            <a:off x="4114800" y="4154825"/>
            <a:ext cx="2072100" cy="407100"/>
          </a:xfrm>
          <a:prstGeom prst="flowChartAlternateProcess">
            <a:avLst/>
          </a:prstGeom>
          <a:solidFill>
            <a:srgbClr val="E83B72"/>
          </a:solidFill>
          <a:ln>
            <a:noFill/>
          </a:ln>
          <a:effectLst>
            <a:outerShdw blurRad="100013" rotWithShape="0" algn="bl">
              <a:srgbClr val="456E81">
                <a:alpha val="7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chemeClr val="lt1"/>
                </a:solidFill>
                <a:latin typeface="Comfortaa"/>
                <a:ea typeface="Comfortaa"/>
                <a:cs typeface="Comfortaa"/>
                <a:sym typeface="Comfortaa"/>
              </a:rPr>
              <a:t>View Post</a:t>
            </a:r>
            <a:endParaRPr b="1" sz="1300">
              <a:solidFill>
                <a:schemeClr val="lt1"/>
              </a:solidFill>
              <a:latin typeface="Comfortaa"/>
              <a:ea typeface="Comfortaa"/>
              <a:cs typeface="Comfortaa"/>
              <a:sym typeface="Comfortaa"/>
            </a:endParaRPr>
          </a:p>
        </p:txBody>
      </p:sp>
      <p:pic>
        <p:nvPicPr>
          <p:cNvPr id="118" name="Google Shape;118;p21"/>
          <p:cNvPicPr preferRelativeResize="0"/>
          <p:nvPr/>
        </p:nvPicPr>
        <p:blipFill>
          <a:blip r:embed="rId5">
            <a:alphaModFix/>
          </a:blip>
          <a:stretch>
            <a:fillRect/>
          </a:stretch>
        </p:blipFill>
        <p:spPr>
          <a:xfrm>
            <a:off x="4114795" y="3172300"/>
            <a:ext cx="4495475" cy="805847"/>
          </a:xfrm>
          <a:prstGeom prst="rect">
            <a:avLst/>
          </a:prstGeom>
          <a:noFill/>
          <a:ln>
            <a:noFill/>
          </a:ln>
          <a:effectLst>
            <a:outerShdw blurRad="57150" rotWithShape="0" algn="bl">
              <a:srgbClr val="456E81">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